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5/14/2018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000" b="1" dirty="0">
                <a:solidFill>
                  <a:schemeClr val="accent1"/>
                </a:solidFill>
              </a:rPr>
              <a:t>S</a:t>
            </a:r>
            <a:r>
              <a:rPr lang="en-US" altLang="zh-TW" sz="8000" b="1" dirty="0"/>
              <a:t>cale-</a:t>
            </a:r>
            <a:r>
              <a:rPr lang="en-US" altLang="zh-TW" sz="8000" b="1" dirty="0">
                <a:solidFill>
                  <a:schemeClr val="accent1"/>
                </a:solidFill>
              </a:rPr>
              <a:t>I</a:t>
            </a:r>
            <a:r>
              <a:rPr lang="en-US" altLang="zh-TW" sz="8000" b="1" dirty="0"/>
              <a:t>nvariant </a:t>
            </a:r>
            <a:r>
              <a:rPr lang="en-US" altLang="zh-TW" sz="8000" b="1" dirty="0" smtClean="0">
                <a:solidFill>
                  <a:schemeClr val="accent1"/>
                </a:solidFill>
              </a:rPr>
              <a:t>F</a:t>
            </a:r>
            <a:r>
              <a:rPr lang="en-US" altLang="zh-TW" sz="8000" b="1" dirty="0" smtClean="0"/>
              <a:t>eature</a:t>
            </a:r>
            <a:r>
              <a:rPr lang="zh-TW" altLang="en-US" sz="8000" b="1" dirty="0" smtClean="0"/>
              <a:t> </a:t>
            </a:r>
            <a:r>
              <a:rPr lang="en-US" altLang="zh-TW" sz="8000" b="1" dirty="0" smtClean="0">
                <a:solidFill>
                  <a:schemeClr val="accent1"/>
                </a:solidFill>
              </a:rPr>
              <a:t>T</a:t>
            </a:r>
            <a:r>
              <a:rPr lang="en-US" altLang="zh-TW" sz="8000" b="1" dirty="0" smtClean="0"/>
              <a:t>ransform</a:t>
            </a:r>
            <a:endParaRPr lang="zh-TW" altLang="en-US" sz="8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第一組</a:t>
            </a:r>
            <a:r>
              <a:rPr lang="en-US" altLang="zh-TW" dirty="0"/>
              <a:t>	</a:t>
            </a:r>
            <a:r>
              <a:rPr lang="zh-TW" altLang="en-US" dirty="0" smtClean="0"/>
              <a:t>黃少鏞</a:t>
            </a:r>
            <a:endParaRPr lang="en-US" altLang="zh-TW" dirty="0" smtClean="0"/>
          </a:p>
          <a:p>
            <a:r>
              <a:rPr lang="en-US" altLang="zh-TW" dirty="0" smtClean="0"/>
              <a:t>107.05.14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 rot="20263936">
            <a:off x="9614965" y="4178772"/>
            <a:ext cx="1332275" cy="957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Sift</a:t>
            </a:r>
            <a:endParaRPr lang="zh-TW" altLang="en-US" sz="4400" dirty="0">
              <a:ln>
                <a:solidFill>
                  <a:schemeClr val="accent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9CCC36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026.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8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Keypoint</a:t>
            </a:r>
            <a:r>
              <a:rPr lang="en-US" altLang="zh-TW" b="1" dirty="0"/>
              <a:t> </a:t>
            </a:r>
            <a:r>
              <a:rPr lang="en-US" altLang="zh-TW" b="1" dirty="0" smtClean="0"/>
              <a:t>Descriptor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Now </a:t>
            </a:r>
            <a:r>
              <a:rPr lang="en-US" altLang="zh-TW" dirty="0" err="1"/>
              <a:t>keypoint</a:t>
            </a:r>
            <a:r>
              <a:rPr lang="en-US" altLang="zh-TW" dirty="0"/>
              <a:t> descriptor is created. A 16x16 </a:t>
            </a:r>
            <a:r>
              <a:rPr lang="en-US" altLang="zh-TW" dirty="0" err="1"/>
              <a:t>neighbourhood</a:t>
            </a:r>
            <a:r>
              <a:rPr lang="en-US" altLang="zh-TW" dirty="0"/>
              <a:t> around the </a:t>
            </a:r>
            <a:r>
              <a:rPr lang="en-US" altLang="zh-TW" dirty="0" err="1"/>
              <a:t>keypoint</a:t>
            </a:r>
            <a:r>
              <a:rPr lang="en-US" altLang="zh-TW" dirty="0"/>
              <a:t> is taken. It is </a:t>
            </a:r>
            <a:r>
              <a:rPr lang="en-US" altLang="zh-TW" dirty="0" err="1"/>
              <a:t>devided</a:t>
            </a:r>
            <a:r>
              <a:rPr lang="en-US" altLang="zh-TW" dirty="0"/>
              <a:t> into 16 sub-blocks of 4x4 size. For each sub-block, 8 bin orientation histogram is created. So a total of 128 bin values are available. It is represented as a </a:t>
            </a:r>
            <a:r>
              <a:rPr lang="en-US" altLang="zh-TW" b="1" dirty="0">
                <a:solidFill>
                  <a:srgbClr val="FFC000"/>
                </a:solidFill>
              </a:rPr>
              <a:t>vector</a:t>
            </a:r>
            <a:r>
              <a:rPr lang="en-US" altLang="zh-TW" dirty="0"/>
              <a:t> to </a:t>
            </a:r>
            <a:r>
              <a:rPr lang="en-US" altLang="zh-TW" b="1" dirty="0">
                <a:solidFill>
                  <a:srgbClr val="FFC000"/>
                </a:solidFill>
              </a:rPr>
              <a:t>form </a:t>
            </a:r>
            <a:r>
              <a:rPr lang="en-US" altLang="zh-TW" b="1" dirty="0" err="1">
                <a:solidFill>
                  <a:srgbClr val="FFC000"/>
                </a:solidFill>
              </a:rPr>
              <a:t>keypoint</a:t>
            </a:r>
            <a:r>
              <a:rPr lang="en-US" altLang="zh-TW" b="1" dirty="0">
                <a:solidFill>
                  <a:srgbClr val="FFC000"/>
                </a:solidFill>
              </a:rPr>
              <a:t> descriptor</a:t>
            </a:r>
            <a:r>
              <a:rPr lang="en-US" altLang="zh-TW" dirty="0"/>
              <a:t>. In addition to this, several measures are taken to achieve robustness against illumination changes, rotation etc.</a:t>
            </a:r>
            <a:endParaRPr lang="zh-TW" altLang="en-US" dirty="0"/>
          </a:p>
        </p:txBody>
      </p:sp>
      <p:pic>
        <p:nvPicPr>
          <p:cNvPr id="4098" name="Picture 2" descr="ãKeypoint Descriptor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88" y="3762028"/>
            <a:ext cx="3927920" cy="289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1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Keypoint</a:t>
            </a:r>
            <a:r>
              <a:rPr lang="en-US" altLang="zh-TW" b="1" dirty="0"/>
              <a:t> Matching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Keypoints</a:t>
            </a:r>
            <a:r>
              <a:rPr lang="en-US" altLang="zh-TW" dirty="0"/>
              <a:t> between two images are matched by </a:t>
            </a:r>
            <a:r>
              <a:rPr lang="en-US" altLang="zh-TW" b="1" dirty="0">
                <a:solidFill>
                  <a:srgbClr val="FFC000"/>
                </a:solidFill>
              </a:rPr>
              <a:t>identifying</a:t>
            </a:r>
            <a:r>
              <a:rPr lang="en-US" altLang="zh-TW" dirty="0"/>
              <a:t> their </a:t>
            </a:r>
            <a:r>
              <a:rPr lang="en-US" altLang="zh-TW" b="1" dirty="0">
                <a:solidFill>
                  <a:srgbClr val="FFC000"/>
                </a:solidFill>
              </a:rPr>
              <a:t>nearest </a:t>
            </a:r>
            <a:r>
              <a:rPr lang="en-US" altLang="zh-TW" b="1" dirty="0" err="1">
                <a:solidFill>
                  <a:srgbClr val="FFC000"/>
                </a:solidFill>
              </a:rPr>
              <a:t>neighbours</a:t>
            </a:r>
            <a:r>
              <a:rPr lang="en-US" altLang="zh-TW" dirty="0"/>
              <a:t>. But in some cases, the second closest-match may be very near to the first. It may happen </a:t>
            </a:r>
            <a:r>
              <a:rPr lang="en-US" altLang="zh-TW" b="1" dirty="0">
                <a:solidFill>
                  <a:srgbClr val="FFC000"/>
                </a:solidFill>
              </a:rPr>
              <a:t>due to noise </a:t>
            </a:r>
            <a:r>
              <a:rPr lang="en-US" altLang="zh-TW" dirty="0"/>
              <a:t>or some other reasons. In that case, ratio of closest-distance to second-closest distance is taken. If it is greater than 0.8, they are rejected. It </a:t>
            </a:r>
            <a:r>
              <a:rPr lang="en-US" altLang="zh-TW" b="1" dirty="0" smtClean="0">
                <a:solidFill>
                  <a:srgbClr val="FFC000"/>
                </a:solidFill>
              </a:rPr>
              <a:t>eliminates</a:t>
            </a:r>
            <a:r>
              <a:rPr lang="en-US" altLang="zh-TW" dirty="0" smtClean="0"/>
              <a:t> </a:t>
            </a:r>
            <a:r>
              <a:rPr lang="en-US" altLang="zh-TW" dirty="0"/>
              <a:t>around </a:t>
            </a:r>
            <a:r>
              <a:rPr lang="en-US" altLang="zh-TW" b="1" dirty="0">
                <a:solidFill>
                  <a:srgbClr val="FFC000"/>
                </a:solidFill>
              </a:rPr>
              <a:t>90% of false matches </a:t>
            </a:r>
            <a:r>
              <a:rPr lang="en-US" altLang="zh-TW" dirty="0"/>
              <a:t>while </a:t>
            </a:r>
            <a:r>
              <a:rPr lang="en-US" altLang="zh-TW" b="1" dirty="0">
                <a:solidFill>
                  <a:srgbClr val="FFC000"/>
                </a:solidFill>
              </a:rPr>
              <a:t>discards only 5% correct matches</a:t>
            </a:r>
            <a:r>
              <a:rPr lang="en-US" altLang="zh-TW" dirty="0"/>
              <a:t>, as per the paper.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0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goal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Learn </a:t>
            </a:r>
            <a:r>
              <a:rPr lang="en-US" altLang="zh-TW" b="1" dirty="0"/>
              <a:t>about the concepts of SIFT </a:t>
            </a:r>
            <a:r>
              <a:rPr lang="en-US" altLang="zh-TW" b="1" dirty="0" smtClean="0"/>
              <a:t>algorithm</a:t>
            </a:r>
          </a:p>
          <a:p>
            <a:pPr lvl="1"/>
            <a:r>
              <a:rPr lang="en-US" altLang="zh-TW" b="1" dirty="0" smtClean="0"/>
              <a:t>Theory</a:t>
            </a:r>
          </a:p>
          <a:p>
            <a:r>
              <a:rPr lang="en-US" altLang="zh-TW" b="1" dirty="0" smtClean="0"/>
              <a:t>Learn </a:t>
            </a:r>
            <a:r>
              <a:rPr lang="en-US" altLang="zh-TW" b="1" dirty="0"/>
              <a:t>to find SIFT </a:t>
            </a:r>
            <a:r>
              <a:rPr lang="en-US" altLang="zh-TW" b="1" dirty="0" err="1"/>
              <a:t>Keypoints</a:t>
            </a:r>
            <a:r>
              <a:rPr lang="en-US" altLang="zh-TW" b="1" dirty="0"/>
              <a:t> and </a:t>
            </a:r>
            <a:r>
              <a:rPr lang="en-US" altLang="zh-TW" b="1" dirty="0" smtClean="0"/>
              <a:t>Descriptors</a:t>
            </a:r>
          </a:p>
          <a:p>
            <a:pPr lvl="1"/>
            <a:r>
              <a:rPr lang="en-US" altLang="zh-TW" b="1" dirty="0"/>
              <a:t>Scale-space Extrema </a:t>
            </a:r>
            <a:r>
              <a:rPr lang="en-US" altLang="zh-TW" b="1" dirty="0" smtClean="0"/>
              <a:t>Detection</a:t>
            </a:r>
          </a:p>
          <a:p>
            <a:pPr lvl="1"/>
            <a:r>
              <a:rPr lang="en-US" altLang="zh-TW" b="1" dirty="0" err="1"/>
              <a:t>Keypoint</a:t>
            </a:r>
            <a:r>
              <a:rPr lang="en-US" altLang="zh-TW" b="1" dirty="0"/>
              <a:t> </a:t>
            </a:r>
            <a:r>
              <a:rPr lang="en-US" altLang="zh-TW" b="1" dirty="0" smtClean="0"/>
              <a:t>Localization</a:t>
            </a:r>
          </a:p>
          <a:p>
            <a:pPr lvl="1"/>
            <a:r>
              <a:rPr lang="en-US" altLang="zh-TW" b="1" dirty="0"/>
              <a:t>Orientation Assignment</a:t>
            </a:r>
          </a:p>
          <a:p>
            <a:pPr lvl="1"/>
            <a:r>
              <a:rPr lang="en-US" altLang="zh-TW" b="1" dirty="0" err="1"/>
              <a:t>Keypoint</a:t>
            </a:r>
            <a:r>
              <a:rPr lang="en-US" altLang="zh-TW" b="1" dirty="0"/>
              <a:t> </a:t>
            </a:r>
            <a:r>
              <a:rPr lang="en-US" altLang="zh-TW" b="1" dirty="0" smtClean="0"/>
              <a:t>Descriptor</a:t>
            </a:r>
          </a:p>
          <a:p>
            <a:pPr lvl="1"/>
            <a:r>
              <a:rPr lang="en-US" altLang="zh-TW" b="1" dirty="0" err="1"/>
              <a:t>Keypoint</a:t>
            </a:r>
            <a:r>
              <a:rPr lang="en-US" altLang="zh-TW" b="1" dirty="0"/>
              <a:t> Matching</a:t>
            </a:r>
            <a:endParaRPr lang="zh-TW" altLang="en-US" b="1" dirty="0"/>
          </a:p>
        </p:txBody>
      </p:sp>
      <p:pic>
        <p:nvPicPr>
          <p:cNvPr id="1028" name="Picture 4" descr="ãopencv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" t="13054" r="58011" b="17451"/>
          <a:stretch/>
        </p:blipFill>
        <p:spPr bwMode="auto">
          <a:xfrm>
            <a:off x="8578735" y="1579418"/>
            <a:ext cx="2028305" cy="178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ãopencv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6" t="29967" r="5309" b="27043"/>
          <a:stretch/>
        </p:blipFill>
        <p:spPr bwMode="auto">
          <a:xfrm>
            <a:off x="8208817" y="4146804"/>
            <a:ext cx="2768139" cy="110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2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theory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last couple of chapters, we saw some </a:t>
            </a:r>
            <a:r>
              <a:rPr lang="en-US" altLang="zh-TW" b="1" dirty="0">
                <a:solidFill>
                  <a:srgbClr val="FFC000"/>
                </a:solidFill>
              </a:rPr>
              <a:t>corner detectors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/>
              <a:t>like </a:t>
            </a:r>
            <a:r>
              <a:rPr lang="en-US" altLang="zh-TW" b="1" dirty="0">
                <a:solidFill>
                  <a:srgbClr val="FFC000"/>
                </a:solidFill>
              </a:rPr>
              <a:t>Harris</a:t>
            </a:r>
            <a:r>
              <a:rPr lang="en-US" altLang="zh-TW" dirty="0"/>
              <a:t> etc. They are </a:t>
            </a:r>
            <a:r>
              <a:rPr lang="en-US" altLang="zh-TW" b="1" dirty="0">
                <a:solidFill>
                  <a:srgbClr val="FFC000"/>
                </a:solidFill>
              </a:rPr>
              <a:t>rotation-invariant</a:t>
            </a:r>
            <a:r>
              <a:rPr lang="en-US" altLang="zh-TW" dirty="0"/>
              <a:t>, which means, even if </a:t>
            </a:r>
            <a:r>
              <a:rPr lang="en-US" altLang="zh-TW" b="1" dirty="0">
                <a:solidFill>
                  <a:srgbClr val="FFC000"/>
                </a:solidFill>
              </a:rPr>
              <a:t>the image is rotated</a:t>
            </a:r>
            <a:r>
              <a:rPr lang="en-US" altLang="zh-TW" dirty="0"/>
              <a:t>, we can </a:t>
            </a:r>
            <a:r>
              <a:rPr lang="en-US" altLang="zh-TW" b="1" dirty="0">
                <a:solidFill>
                  <a:srgbClr val="FFC000"/>
                </a:solidFill>
              </a:rPr>
              <a:t>find the same corners</a:t>
            </a:r>
            <a:r>
              <a:rPr lang="en-US" altLang="zh-TW" dirty="0"/>
              <a:t>. It is obvious because corners remain corners in rotated image also. But what about </a:t>
            </a:r>
            <a:r>
              <a:rPr lang="en-US" altLang="zh-TW" b="1" dirty="0">
                <a:solidFill>
                  <a:srgbClr val="FFC000"/>
                </a:solidFill>
              </a:rPr>
              <a:t>scaling</a:t>
            </a:r>
            <a:r>
              <a:rPr lang="en-US" altLang="zh-TW" dirty="0"/>
              <a:t>? A corner may not be a corner if the image is scaled. For example, check a simple image below. A corner in a small image within a small window is flat when it is zoomed in the same window. So </a:t>
            </a:r>
            <a:r>
              <a:rPr lang="en-US" altLang="zh-TW" b="1" i="1" u="sng" dirty="0">
                <a:solidFill>
                  <a:srgbClr val="FFC000"/>
                </a:solidFill>
              </a:rPr>
              <a:t>Harris corner is not scale invariant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4" name="Picture 2" descr="sift_scale_invaria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19" y="4076144"/>
            <a:ext cx="6527857" cy="26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70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theory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121408"/>
            <a:ext cx="7392508" cy="4050792"/>
          </a:xfrm>
        </p:spPr>
        <p:txBody>
          <a:bodyPr/>
          <a:lstStyle/>
          <a:p>
            <a:r>
              <a:rPr lang="en-US" altLang="zh-TW" dirty="0"/>
              <a:t>So, in 2004, David G. Lowe, University of British Columbia, came </a:t>
            </a:r>
            <a:r>
              <a:rPr lang="en-US" altLang="zh-TW" dirty="0" smtClean="0"/>
              <a:t>up </a:t>
            </a:r>
            <a:r>
              <a:rPr lang="en-US" altLang="zh-TW" dirty="0"/>
              <a:t>with a new algorithm, </a:t>
            </a:r>
            <a:r>
              <a:rPr lang="en-US" altLang="zh-TW" b="1" dirty="0" smtClean="0">
                <a:solidFill>
                  <a:srgbClr val="FFC000"/>
                </a:solidFill>
              </a:rPr>
              <a:t>Scale Invariant Feature Transform (SIFT) </a:t>
            </a:r>
            <a:r>
              <a:rPr lang="en-US" altLang="zh-TW" dirty="0" smtClean="0"/>
              <a:t>in his paper, Distinctive Image </a:t>
            </a:r>
            <a:r>
              <a:rPr lang="en-US" altLang="zh-TW" dirty="0"/>
              <a:t>Features from </a:t>
            </a:r>
            <a:r>
              <a:rPr lang="en-US" altLang="zh-TW" b="1" dirty="0">
                <a:solidFill>
                  <a:srgbClr val="FFC000"/>
                </a:solidFill>
              </a:rPr>
              <a:t>Scale-Invariant </a:t>
            </a:r>
            <a:r>
              <a:rPr lang="en-US" altLang="zh-TW" b="1" dirty="0" err="1">
                <a:solidFill>
                  <a:srgbClr val="FFC000"/>
                </a:solidFill>
              </a:rPr>
              <a:t>Keypoints</a:t>
            </a:r>
            <a:r>
              <a:rPr lang="en-US" altLang="zh-TW" dirty="0"/>
              <a:t>, </a:t>
            </a:r>
            <a:r>
              <a:rPr lang="en-US" altLang="zh-TW" dirty="0" smtClean="0"/>
              <a:t>which </a:t>
            </a:r>
            <a:r>
              <a:rPr lang="en-US" altLang="zh-TW" dirty="0"/>
              <a:t>extract </a:t>
            </a:r>
            <a:r>
              <a:rPr lang="en-US" altLang="zh-TW" dirty="0" err="1"/>
              <a:t>keypoints</a:t>
            </a:r>
            <a:r>
              <a:rPr lang="en-US" altLang="zh-TW" dirty="0"/>
              <a:t> and compute its descriptors. </a:t>
            </a:r>
          </a:p>
          <a:p>
            <a:endParaRPr lang="en-US" altLang="zh-TW" dirty="0"/>
          </a:p>
          <a:p>
            <a:r>
              <a:rPr lang="en-US" altLang="zh-TW" dirty="0"/>
              <a:t>There are mainly four steps involved in SIFT algorithm. 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2050" name="Picture 2" descr="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356" y="1869533"/>
            <a:ext cx="3545039" cy="307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1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817352" cy="1609344"/>
          </a:xfrm>
        </p:spPr>
        <p:txBody>
          <a:bodyPr/>
          <a:lstStyle/>
          <a:p>
            <a:r>
              <a:rPr lang="en-US" altLang="zh-TW" b="1" dirty="0"/>
              <a:t>Scale-space Extrema Detection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121408"/>
            <a:ext cx="7575388" cy="4050792"/>
          </a:xfrm>
        </p:spPr>
        <p:txBody>
          <a:bodyPr/>
          <a:lstStyle/>
          <a:p>
            <a:r>
              <a:rPr lang="en-US" altLang="zh-TW" dirty="0"/>
              <a:t>From the image above, it is obvious that we can't use the same window to detect </a:t>
            </a:r>
            <a:r>
              <a:rPr lang="en-US" altLang="zh-TW" dirty="0" err="1"/>
              <a:t>keypoints</a:t>
            </a:r>
            <a:r>
              <a:rPr lang="en-US" altLang="zh-TW" dirty="0"/>
              <a:t> with different scale. It is OK with small corner. But to detect larger corners we need larger windows. For this, </a:t>
            </a:r>
            <a:r>
              <a:rPr lang="en-US" altLang="zh-TW" b="1" dirty="0">
                <a:solidFill>
                  <a:srgbClr val="FFC000"/>
                </a:solidFill>
              </a:rPr>
              <a:t>scale-space filtering </a:t>
            </a:r>
            <a:r>
              <a:rPr lang="en-US" altLang="zh-TW" dirty="0"/>
              <a:t>is used. In it, Laplacian of Gaussian is found for the image with various σ values. </a:t>
            </a:r>
            <a:r>
              <a:rPr lang="en-US" altLang="zh-TW" dirty="0" err="1"/>
              <a:t>LoG</a:t>
            </a:r>
            <a:r>
              <a:rPr lang="en-US" altLang="zh-TW" dirty="0"/>
              <a:t> acts as a blob detector which detects blobs in various sizes due to change in σ. In short, σ acts as a </a:t>
            </a:r>
            <a:r>
              <a:rPr lang="en-US" altLang="zh-TW" b="1" dirty="0">
                <a:solidFill>
                  <a:srgbClr val="FFC000"/>
                </a:solidFill>
              </a:rPr>
              <a:t>scaling parameter</a:t>
            </a:r>
            <a:r>
              <a:rPr lang="en-US" altLang="zh-TW" dirty="0"/>
              <a:t>. For </a:t>
            </a:r>
            <a:r>
              <a:rPr lang="en-US" altLang="zh-TW" dirty="0" err="1"/>
              <a:t>eg</a:t>
            </a:r>
            <a:r>
              <a:rPr lang="en-US" altLang="zh-TW" dirty="0"/>
              <a:t>, in the above image, </a:t>
            </a:r>
            <a:r>
              <a:rPr lang="en-US" altLang="zh-TW" dirty="0" err="1"/>
              <a:t>gaussian</a:t>
            </a:r>
            <a:r>
              <a:rPr lang="en-US" altLang="zh-TW" dirty="0"/>
              <a:t> kernel with low σ gives high value for small corner while </a:t>
            </a:r>
            <a:r>
              <a:rPr lang="en-US" altLang="zh-TW" dirty="0" err="1"/>
              <a:t>guassian</a:t>
            </a:r>
            <a:r>
              <a:rPr lang="en-US" altLang="zh-TW" dirty="0"/>
              <a:t> kernel with high σ fits well for larger corner. So, we can find the local maxima across the scale and space which gives us a list of (</a:t>
            </a:r>
            <a:r>
              <a:rPr lang="en-US" altLang="zh-TW" dirty="0" err="1"/>
              <a:t>x,y,σ</a:t>
            </a:r>
            <a:r>
              <a:rPr lang="en-US" altLang="zh-TW" dirty="0"/>
              <a:t>) values which </a:t>
            </a:r>
            <a:r>
              <a:rPr lang="en-US" altLang="zh-TW" b="1" dirty="0">
                <a:solidFill>
                  <a:srgbClr val="FFC000"/>
                </a:solidFill>
              </a:rPr>
              <a:t>means there is a potential </a:t>
            </a:r>
            <a:r>
              <a:rPr lang="en-US" altLang="zh-TW" b="1" dirty="0" err="1">
                <a:solidFill>
                  <a:srgbClr val="FFC000"/>
                </a:solidFill>
              </a:rPr>
              <a:t>keypoint</a:t>
            </a:r>
            <a:r>
              <a:rPr lang="en-US" altLang="zh-TW" b="1" dirty="0">
                <a:solidFill>
                  <a:srgbClr val="FFC000"/>
                </a:solidFill>
              </a:rPr>
              <a:t> at (</a:t>
            </a:r>
            <a:r>
              <a:rPr lang="en-US" altLang="zh-TW" b="1" dirty="0" err="1">
                <a:solidFill>
                  <a:srgbClr val="FFC000"/>
                </a:solidFill>
              </a:rPr>
              <a:t>x,y</a:t>
            </a:r>
            <a:r>
              <a:rPr lang="en-US" altLang="zh-TW" b="1" dirty="0">
                <a:solidFill>
                  <a:srgbClr val="FFC000"/>
                </a:solidFill>
              </a:rPr>
              <a:t>) at σ scale.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9094124" y="2326733"/>
            <a:ext cx="2004754" cy="3762340"/>
            <a:chOff x="9127375" y="2409860"/>
            <a:chExt cx="2004754" cy="3762340"/>
          </a:xfrm>
        </p:grpSpPr>
        <p:pic>
          <p:nvPicPr>
            <p:cNvPr id="5" name="Picture 2" descr="sift_scale_invariant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" t="29316" r="87475" b="43224"/>
            <a:stretch/>
          </p:blipFill>
          <p:spPr bwMode="auto">
            <a:xfrm>
              <a:off x="9792406" y="2409860"/>
              <a:ext cx="490451" cy="448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sift_scale_invariant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4" t="23214" r="51785" b="35088"/>
            <a:stretch/>
          </p:blipFill>
          <p:spPr bwMode="auto">
            <a:xfrm rot="5400000">
              <a:off x="9368458" y="3308466"/>
              <a:ext cx="1263535" cy="68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sift_scale_invariant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70"/>
            <a:stretch/>
          </p:blipFill>
          <p:spPr bwMode="auto">
            <a:xfrm>
              <a:off x="9127375" y="4537500"/>
              <a:ext cx="2004754" cy="163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0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243774" cy="1609344"/>
          </a:xfrm>
        </p:spPr>
        <p:txBody>
          <a:bodyPr/>
          <a:lstStyle/>
          <a:p>
            <a:r>
              <a:rPr lang="en-US" altLang="zh-TW" b="1" dirty="0"/>
              <a:t>Scale-space Extrema Detection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7" y="2320916"/>
            <a:ext cx="6644363" cy="3423179"/>
          </a:xfrm>
        </p:spPr>
        <p:txBody>
          <a:bodyPr/>
          <a:lstStyle/>
          <a:p>
            <a:r>
              <a:rPr lang="en-US" altLang="zh-TW" dirty="0"/>
              <a:t>But this </a:t>
            </a:r>
            <a:r>
              <a:rPr lang="en-US" altLang="zh-TW" dirty="0" err="1"/>
              <a:t>LoG</a:t>
            </a:r>
            <a:r>
              <a:rPr lang="en-US" altLang="zh-TW" dirty="0"/>
              <a:t> is a little costly, so SIFT algorithm uses </a:t>
            </a:r>
            <a:r>
              <a:rPr lang="en-US" altLang="zh-TW" b="1" dirty="0">
                <a:solidFill>
                  <a:srgbClr val="FFC000"/>
                </a:solidFill>
              </a:rPr>
              <a:t>Difference of Gaussian</a:t>
            </a:r>
            <a:r>
              <a:rPr lang="en-US" altLang="zh-TW" dirty="0"/>
              <a:t>s which is an </a:t>
            </a:r>
            <a:r>
              <a:rPr lang="en-US" altLang="zh-TW" b="1" dirty="0">
                <a:solidFill>
                  <a:srgbClr val="FFC000"/>
                </a:solidFill>
              </a:rPr>
              <a:t>approximation of </a:t>
            </a:r>
            <a:r>
              <a:rPr lang="en-US" altLang="zh-TW" b="1" dirty="0" err="1">
                <a:solidFill>
                  <a:srgbClr val="FFC000"/>
                </a:solidFill>
              </a:rPr>
              <a:t>LoG</a:t>
            </a:r>
            <a:r>
              <a:rPr lang="en-US" altLang="zh-TW" dirty="0"/>
              <a:t>. Difference of Gaussian is obtained as the difference of </a:t>
            </a:r>
            <a:r>
              <a:rPr lang="en-US" altLang="zh-TW" b="1" dirty="0">
                <a:solidFill>
                  <a:srgbClr val="FFC000"/>
                </a:solidFill>
              </a:rPr>
              <a:t>Gaussian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C000"/>
                </a:solidFill>
              </a:rPr>
              <a:t>blurring of an image </a:t>
            </a:r>
            <a:r>
              <a:rPr lang="en-US" altLang="zh-TW" dirty="0"/>
              <a:t>with two </a:t>
            </a:r>
            <a:r>
              <a:rPr lang="en-US" altLang="zh-TW" b="1" dirty="0">
                <a:solidFill>
                  <a:srgbClr val="FFC000"/>
                </a:solidFill>
              </a:rPr>
              <a:t>different σ</a:t>
            </a:r>
            <a:r>
              <a:rPr lang="en-US" altLang="zh-TW" dirty="0"/>
              <a:t>, let it be σ and </a:t>
            </a:r>
            <a:r>
              <a:rPr lang="en-US" altLang="zh-TW" dirty="0" err="1"/>
              <a:t>kσ</a:t>
            </a:r>
            <a:r>
              <a:rPr lang="en-US" altLang="zh-TW" dirty="0"/>
              <a:t>. This process is done for different octaves of the image in Gaussian Pyramid. 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746" y="2457674"/>
            <a:ext cx="42862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5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198988" cy="1609344"/>
          </a:xfrm>
        </p:spPr>
        <p:txBody>
          <a:bodyPr/>
          <a:lstStyle/>
          <a:p>
            <a:r>
              <a:rPr lang="en-US" altLang="zh-TW" b="1" dirty="0"/>
              <a:t>Scale-space Extrema Detection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121408"/>
            <a:ext cx="6139388" cy="4050792"/>
          </a:xfrm>
        </p:spPr>
        <p:txBody>
          <a:bodyPr/>
          <a:lstStyle/>
          <a:p>
            <a:r>
              <a:rPr lang="en-US" altLang="zh-TW" dirty="0"/>
              <a:t>Once this </a:t>
            </a:r>
            <a:r>
              <a:rPr lang="en-US" altLang="zh-TW" dirty="0" err="1"/>
              <a:t>DoG</a:t>
            </a:r>
            <a:r>
              <a:rPr lang="en-US" altLang="zh-TW" dirty="0"/>
              <a:t> are found, images are searched for local extrema over scale and space. For </a:t>
            </a:r>
            <a:r>
              <a:rPr lang="en-US" altLang="zh-TW" dirty="0" err="1"/>
              <a:t>eg</a:t>
            </a:r>
            <a:r>
              <a:rPr lang="en-US" altLang="zh-TW" dirty="0"/>
              <a:t>, one pixel in an image is </a:t>
            </a:r>
            <a:r>
              <a:rPr lang="en-US" altLang="zh-TW" b="1" dirty="0">
                <a:solidFill>
                  <a:srgbClr val="FFC000"/>
                </a:solidFill>
              </a:rPr>
              <a:t>compared with</a:t>
            </a:r>
            <a:r>
              <a:rPr lang="en-US" altLang="zh-TW" dirty="0"/>
              <a:t> its 8 </a:t>
            </a:r>
            <a:r>
              <a:rPr lang="en-US" altLang="zh-TW" dirty="0" err="1"/>
              <a:t>neighbours</a:t>
            </a:r>
            <a:r>
              <a:rPr lang="en-US" altLang="zh-TW" dirty="0"/>
              <a:t> as well as 9 pixels in </a:t>
            </a:r>
            <a:r>
              <a:rPr lang="en-US" altLang="zh-TW" b="1" dirty="0">
                <a:solidFill>
                  <a:srgbClr val="FFC000"/>
                </a:solidFill>
              </a:rPr>
              <a:t>next scale</a:t>
            </a:r>
            <a:r>
              <a:rPr lang="en-US" altLang="zh-TW" dirty="0"/>
              <a:t> and 9 pixels in </a:t>
            </a:r>
            <a:r>
              <a:rPr lang="en-US" altLang="zh-TW" b="1" dirty="0">
                <a:solidFill>
                  <a:srgbClr val="FFC000"/>
                </a:solidFill>
              </a:rPr>
              <a:t>previous scales</a:t>
            </a:r>
            <a:r>
              <a:rPr lang="en-US" altLang="zh-TW" dirty="0"/>
              <a:t>. If it is a local extrema, it is a potential </a:t>
            </a:r>
            <a:r>
              <a:rPr lang="en-US" altLang="zh-TW" dirty="0" err="1"/>
              <a:t>keypoint</a:t>
            </a:r>
            <a:r>
              <a:rPr lang="en-US" altLang="zh-TW" dirty="0"/>
              <a:t>. It basically means that </a:t>
            </a:r>
            <a:r>
              <a:rPr lang="en-US" altLang="zh-TW" dirty="0" err="1"/>
              <a:t>keypoint</a:t>
            </a:r>
            <a:r>
              <a:rPr lang="en-US" altLang="zh-TW" dirty="0"/>
              <a:t> is best represented in that scale.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651" y="2630457"/>
            <a:ext cx="3992102" cy="3232359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9119062" y="4804756"/>
            <a:ext cx="2149774" cy="1329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035935" y="4680064"/>
            <a:ext cx="23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C000"/>
                </a:solidFill>
              </a:defRPr>
            </a:lvl1pPr>
          </a:lstStyle>
          <a:p>
            <a:r>
              <a:rPr lang="en-US" altLang="zh-TW" dirty="0" smtClean="0"/>
              <a:t>PREVIOUS SCALES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410736" y="2744530"/>
            <a:ext cx="2149774" cy="1329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533702" y="2559864"/>
            <a:ext cx="16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NEXT SCALE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9795133" y="3876183"/>
            <a:ext cx="728749" cy="1246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9826255" y="373482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rgbClr val="FFC000"/>
                </a:solidFill>
              </a:rPr>
              <a:t>DoG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9925214" y="4019521"/>
            <a:ext cx="166437" cy="2682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2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/>
              <a:t>Keypoint</a:t>
            </a:r>
            <a:r>
              <a:rPr lang="en-US" altLang="zh-TW" b="1" dirty="0"/>
              <a:t> Localization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Once potential </a:t>
            </a:r>
            <a:r>
              <a:rPr lang="en-US" altLang="zh-TW" dirty="0" err="1"/>
              <a:t>keypoints</a:t>
            </a:r>
            <a:r>
              <a:rPr lang="en-US" altLang="zh-TW" dirty="0"/>
              <a:t> locations are found, they have to be refined to get more accurate results. They used </a:t>
            </a:r>
            <a:r>
              <a:rPr lang="en-US" altLang="zh-TW" b="1" dirty="0">
                <a:solidFill>
                  <a:srgbClr val="FFC000"/>
                </a:solidFill>
              </a:rPr>
              <a:t>Taylor series </a:t>
            </a:r>
            <a:r>
              <a:rPr lang="en-US" altLang="zh-TW" dirty="0"/>
              <a:t>expansion of scale space to get more accurate location of extrema, and if the intensity at this extrema is less than a threshold value (0.03 as per the paper), it is rejected. This threshold is called </a:t>
            </a:r>
            <a:r>
              <a:rPr lang="en-US" altLang="zh-TW" b="1" dirty="0" err="1">
                <a:solidFill>
                  <a:srgbClr val="FFC000"/>
                </a:solidFill>
              </a:rPr>
              <a:t>contrastThreshold</a:t>
            </a:r>
            <a:r>
              <a:rPr lang="en-US" altLang="zh-TW" dirty="0"/>
              <a:t> in </a:t>
            </a:r>
            <a:r>
              <a:rPr lang="en-US" altLang="zh-TW" dirty="0" err="1" smtClean="0"/>
              <a:t>OpenCV</a:t>
            </a:r>
            <a:endParaRPr lang="en-US" altLang="zh-TW" dirty="0"/>
          </a:p>
          <a:p>
            <a:r>
              <a:rPr lang="en-US" altLang="zh-TW" dirty="0" err="1"/>
              <a:t>DoG</a:t>
            </a:r>
            <a:r>
              <a:rPr lang="en-US" altLang="zh-TW" dirty="0"/>
              <a:t> has </a:t>
            </a:r>
            <a:r>
              <a:rPr lang="en-US" altLang="zh-TW" b="1" dirty="0">
                <a:solidFill>
                  <a:srgbClr val="FFC000"/>
                </a:solidFill>
              </a:rPr>
              <a:t>higher response for edges</a:t>
            </a:r>
            <a:r>
              <a:rPr lang="en-US" altLang="zh-TW" dirty="0"/>
              <a:t>, so edges also need to be </a:t>
            </a:r>
            <a:r>
              <a:rPr lang="en-US" altLang="zh-TW" b="1" dirty="0">
                <a:solidFill>
                  <a:srgbClr val="FFC000"/>
                </a:solidFill>
              </a:rPr>
              <a:t>removed</a:t>
            </a:r>
            <a:r>
              <a:rPr lang="en-US" altLang="zh-TW" dirty="0"/>
              <a:t>. For this, a concept similar to Harris corner detector is used. They used a 2x2 Hessian matrix (H) to compute the </a:t>
            </a:r>
            <a:r>
              <a:rPr lang="en-US" altLang="zh-TW" dirty="0" err="1"/>
              <a:t>pricipal</a:t>
            </a:r>
            <a:r>
              <a:rPr lang="en-US" altLang="zh-TW" dirty="0"/>
              <a:t> curvature. We know from Harris corner detector that for edges, one </a:t>
            </a:r>
            <a:r>
              <a:rPr lang="en-US" altLang="zh-TW" dirty="0" err="1"/>
              <a:t>eigen</a:t>
            </a:r>
            <a:r>
              <a:rPr lang="en-US" altLang="zh-TW" dirty="0"/>
              <a:t> value is larger than the other. So here they used a simple function</a:t>
            </a:r>
            <a:r>
              <a:rPr lang="en-US" altLang="zh-TW" dirty="0" smtClean="0"/>
              <a:t>,</a:t>
            </a:r>
            <a:endParaRPr lang="en-US" altLang="zh-TW" dirty="0"/>
          </a:p>
          <a:p>
            <a:r>
              <a:rPr lang="en-US" altLang="zh-TW" dirty="0"/>
              <a:t>If this ratio is greater than a threshold, called </a:t>
            </a:r>
            <a:r>
              <a:rPr lang="en-US" altLang="zh-TW" dirty="0" err="1"/>
              <a:t>edgeThreshold</a:t>
            </a:r>
            <a:r>
              <a:rPr lang="en-US" altLang="zh-TW" dirty="0"/>
              <a:t> in </a:t>
            </a:r>
            <a:r>
              <a:rPr lang="en-US" altLang="zh-TW" dirty="0" err="1"/>
              <a:t>OpenCV</a:t>
            </a:r>
            <a:r>
              <a:rPr lang="en-US" altLang="zh-TW" dirty="0"/>
              <a:t>, that </a:t>
            </a:r>
            <a:r>
              <a:rPr lang="en-US" altLang="zh-TW" dirty="0" err="1"/>
              <a:t>keypoint</a:t>
            </a:r>
            <a:r>
              <a:rPr lang="en-US" altLang="zh-TW" dirty="0"/>
              <a:t> is discarded. It is given as 10 in paper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So it eliminates any low-contrast </a:t>
            </a:r>
            <a:r>
              <a:rPr lang="en-US" altLang="zh-TW" dirty="0" err="1"/>
              <a:t>keypoints</a:t>
            </a:r>
            <a:r>
              <a:rPr lang="en-US" altLang="zh-TW" dirty="0"/>
              <a:t> and edge </a:t>
            </a:r>
            <a:r>
              <a:rPr lang="en-US" altLang="zh-TW" dirty="0" err="1"/>
              <a:t>keypoints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what remains is strong interest points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50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Orientation Assignment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Now an orientation is assigned to each </a:t>
            </a:r>
            <a:r>
              <a:rPr lang="en-US" altLang="zh-TW" dirty="0" err="1"/>
              <a:t>keypoint</a:t>
            </a:r>
            <a:r>
              <a:rPr lang="en-US" altLang="zh-TW" dirty="0"/>
              <a:t> to achieve invariance to image rotation. A </a:t>
            </a:r>
            <a:r>
              <a:rPr lang="en-US" altLang="zh-TW" dirty="0" err="1"/>
              <a:t>neigbourhood</a:t>
            </a:r>
            <a:r>
              <a:rPr lang="en-US" altLang="zh-TW" dirty="0"/>
              <a:t> is taken around the </a:t>
            </a:r>
            <a:r>
              <a:rPr lang="en-US" altLang="zh-TW" dirty="0" err="1"/>
              <a:t>keypoint</a:t>
            </a:r>
            <a:r>
              <a:rPr lang="en-US" altLang="zh-TW" dirty="0"/>
              <a:t> location depending on the scale, and the </a:t>
            </a:r>
            <a:r>
              <a:rPr lang="en-US" altLang="zh-TW" b="1" dirty="0">
                <a:solidFill>
                  <a:srgbClr val="FFC000"/>
                </a:solidFill>
              </a:rPr>
              <a:t>gradient magnitude</a:t>
            </a:r>
            <a:r>
              <a:rPr lang="en-US" altLang="zh-TW" dirty="0"/>
              <a:t> and </a:t>
            </a:r>
            <a:r>
              <a:rPr lang="en-US" altLang="zh-TW" b="1" dirty="0">
                <a:solidFill>
                  <a:srgbClr val="FFC000"/>
                </a:solidFill>
              </a:rPr>
              <a:t>direction</a:t>
            </a:r>
            <a:r>
              <a:rPr lang="en-US" altLang="zh-TW" dirty="0"/>
              <a:t> is calculated in that region. An orientation histogram with 36 bins covering 360 degrees is created. (It is weighted by gradient magnitude and </a:t>
            </a:r>
            <a:r>
              <a:rPr lang="en-US" altLang="zh-TW" dirty="0" err="1"/>
              <a:t>gaussian</a:t>
            </a:r>
            <a:r>
              <a:rPr lang="en-US" altLang="zh-TW" dirty="0"/>
              <a:t>-weighted circular window with σ equal to 1.5 times the scale of </a:t>
            </a:r>
            <a:r>
              <a:rPr lang="en-US" altLang="zh-TW" dirty="0" err="1"/>
              <a:t>keypoint</a:t>
            </a:r>
            <a:r>
              <a:rPr lang="en-US" altLang="zh-TW" dirty="0"/>
              <a:t>. The highest peak in the histogram is taken and any peak above 80% of it is also considered to calculate the orientation. It creates </a:t>
            </a:r>
            <a:r>
              <a:rPr lang="en-US" altLang="zh-TW" dirty="0" err="1"/>
              <a:t>keypoints</a:t>
            </a:r>
            <a:r>
              <a:rPr lang="en-US" altLang="zh-TW" dirty="0"/>
              <a:t> with same location and scale, but different directions. </a:t>
            </a:r>
            <a:r>
              <a:rPr lang="en-US" altLang="zh-TW" b="1" dirty="0">
                <a:solidFill>
                  <a:srgbClr val="FFC000"/>
                </a:solidFill>
              </a:rPr>
              <a:t>It contribute to stability of matching.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282</TotalTime>
  <Words>969</Words>
  <Application>Microsoft Office PowerPoint</Application>
  <PresentationFormat>寬螢幕</PresentationFormat>
  <Paragraphs>39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標楷體</vt:lpstr>
      <vt:lpstr>Rockwell</vt:lpstr>
      <vt:lpstr>Rockwell Condensed</vt:lpstr>
      <vt:lpstr>Wingdings</vt:lpstr>
      <vt:lpstr>木刻字型</vt:lpstr>
      <vt:lpstr>Scale-Invariant Feature Transform</vt:lpstr>
      <vt:lpstr>goal</vt:lpstr>
      <vt:lpstr>theory</vt:lpstr>
      <vt:lpstr>theory</vt:lpstr>
      <vt:lpstr>Scale-space Extrema Detection</vt:lpstr>
      <vt:lpstr>Scale-space Extrema Detection</vt:lpstr>
      <vt:lpstr>Scale-space Extrema Detection</vt:lpstr>
      <vt:lpstr>Keypoint Localization</vt:lpstr>
      <vt:lpstr>Orientation Assignment</vt:lpstr>
      <vt:lpstr>Keypoint Descriptor</vt:lpstr>
      <vt:lpstr>Keypoint Matching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Scale-Invariant Feature Transform</dc:title>
  <dc:creator>daniel.sy.huang@outlook.com</dc:creator>
  <cp:lastModifiedBy>daniel.sy.huang@outlook.com</cp:lastModifiedBy>
  <cp:revision>21</cp:revision>
  <dcterms:created xsi:type="dcterms:W3CDTF">2018-05-14T11:12:08Z</dcterms:created>
  <dcterms:modified xsi:type="dcterms:W3CDTF">2018-05-14T16:47:36Z</dcterms:modified>
</cp:coreProperties>
</file>